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8"/>
  </p:notesMasterIdLst>
  <p:sldIdLst>
    <p:sldId id="256" r:id="rId2"/>
    <p:sldId id="274" r:id="rId3"/>
    <p:sldId id="275" r:id="rId4"/>
    <p:sldId id="329" r:id="rId5"/>
    <p:sldId id="330" r:id="rId6"/>
    <p:sldId id="331" r:id="rId7"/>
    <p:sldId id="332" r:id="rId8"/>
    <p:sldId id="319" r:id="rId9"/>
    <p:sldId id="320" r:id="rId10"/>
    <p:sldId id="321" r:id="rId11"/>
    <p:sldId id="322" r:id="rId12"/>
    <p:sldId id="333" r:id="rId13"/>
    <p:sldId id="355" r:id="rId14"/>
    <p:sldId id="361" r:id="rId15"/>
    <p:sldId id="356" r:id="rId16"/>
    <p:sldId id="337" r:id="rId17"/>
    <p:sldId id="357" r:id="rId18"/>
    <p:sldId id="338" r:id="rId19"/>
    <p:sldId id="358" r:id="rId20"/>
    <p:sldId id="359" r:id="rId21"/>
    <p:sldId id="360" r:id="rId22"/>
    <p:sldId id="303" r:id="rId23"/>
    <p:sldId id="304" r:id="rId24"/>
    <p:sldId id="351" r:id="rId25"/>
    <p:sldId id="352" r:id="rId26"/>
    <p:sldId id="353" r:id="rId27"/>
    <p:sldId id="354" r:id="rId28"/>
    <p:sldId id="342" r:id="rId29"/>
    <p:sldId id="343" r:id="rId30"/>
    <p:sldId id="344" r:id="rId31"/>
    <p:sldId id="345" r:id="rId32"/>
    <p:sldId id="346" r:id="rId33"/>
    <p:sldId id="271" r:id="rId34"/>
    <p:sldId id="272" r:id="rId35"/>
    <p:sldId id="349" r:id="rId36"/>
    <p:sldId id="3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EE5C3-AA93-1CEB-A9F3-85336B2CB1C2}" v="3" dt="2021-11-11T00:39:43.046"/>
    <p1510:client id="{1894B4CF-8B18-414E-9816-5B9989E57CE5}" v="736" dt="2021-10-06T03:30:02.771"/>
    <p1510:client id="{20B9B532-3AB2-35BE-EA12-8BE49B4C4624}" v="714" dt="2021-10-18T20:21:11.382"/>
    <p1510:client id="{259F027B-4690-6571-2B8F-3C7338C5BD45}" v="2428" dt="2021-12-15T19:33:31.543"/>
    <p1510:client id="{272FF1B6-5B9C-8CB6-33B5-0D0BE7BFFA01}" v="1" dt="2021-11-11T00:02:41.768"/>
    <p1510:client id="{30A1B046-7661-9F11-08AA-369B928B56AF}" v="123" dt="2021-10-18T18:05:57.472"/>
    <p1510:client id="{38D4C629-13D9-6F17-D1FF-9B77A036C4F4}" v="11" dt="2021-10-27T17:03:09.453"/>
    <p1510:client id="{454FB74E-E7C2-B8D7-C584-81837FFFB099}" v="326" dt="2021-10-06T01:20:46.308"/>
    <p1510:client id="{46C7ABEE-FCFA-1F8E-96CC-1151975F2185}" v="38" dt="2021-12-17T17:22:37.447"/>
    <p1510:client id="{4D195244-8A75-E12E-7EF7-7477E03F7268}" v="1687" dt="2021-12-21T18:42:05.062"/>
    <p1510:client id="{5457F198-A4EE-91F5-2846-975A0F16E8D5}" v="4192" dt="2021-10-27T17:58:48.429"/>
    <p1510:client id="{54C026E2-BA6E-A87D-C89F-A963B9E617B3}" v="153" dt="2021-10-20T01:28:51.512"/>
    <p1510:client id="{615D8B79-2BD3-8ED6-0493-2FC7FCFFBCDF}" v="44" dt="2021-10-06T18:39:04.566"/>
    <p1510:client id="{6896911B-94E5-C6FA-194B-76CFB4E36A5F}" v="2" dt="2021-10-27T20:40:22.792"/>
    <p1510:client id="{68FBF2B1-40BA-07AF-22FF-24EEAA0DE2BE}" v="1890" dt="2021-10-18T19:40:58.626"/>
    <p1510:client id="{71294347-32B4-D5D3-41D4-7C1E6169536E}" v="56" dt="2021-10-06T01:59:54.522"/>
    <p1510:client id="{74C16E75-AA89-36D4-8947-234733CB12EA}" v="52" dt="2021-12-21T22:08:41.179"/>
    <p1510:client id="{75FAA4D0-7F66-C329-0342-3A194C59D1CF}" v="5" dt="2021-10-25T15:55:03.831"/>
    <p1510:client id="{792C7D2F-F8CC-E37E-55C2-D505480E4FF8}" v="2377" dt="2021-12-16T04:07:29.367"/>
    <p1510:client id="{8FAB017D-D6F7-E5A9-14C7-146964A9CA24}" v="1667" dt="2021-10-06T03:28:58.960"/>
    <p1510:client id="{90CF3DD9-1C7A-1DDD-F5FE-293F726B4897}" v="2023" dt="2021-10-27T16:59:15.636"/>
    <p1510:client id="{9AA1245A-F20C-1335-EB90-898ABEE0B866}" v="65" dt="2021-12-16T00:43:06.370"/>
    <p1510:client id="{9BFD8ADF-FE5C-C295-51D0-C55303454468}" v="2" dt="2021-11-11T00:09:04.155"/>
    <p1510:client id="{A86C67CC-53F7-DEBC-4FBB-7656AD50E1DF}" v="2" dt="2021-11-10T22:58:27.850"/>
    <p1510:client id="{ADE81BB0-846A-0B5C-5C66-CF219D815B5C}" v="104" dt="2021-10-06T23:37:18.037"/>
    <p1510:client id="{B4C9BF80-C905-1286-5A75-35F3FEC29381}" v="122" dt="2021-10-06T13:27:33.984"/>
    <p1510:client id="{BE2F91AB-5A7D-0F71-CC39-7EB793DD55D6}" v="3" dt="2021-11-10T22:03:35.401"/>
    <p1510:client id="{C1F3B6C1-1FDE-1849-9F3A-7A3B7098BA0A}" v="2" dt="2021-10-27T21:54:42.557"/>
    <p1510:client id="{C6AC7AE3-ADDA-42ED-BABC-D66A0AD1BECD}" v="20" dt="2021-10-06T18:51:58.562"/>
    <p1510:client id="{D843BDBB-DBB1-6725-D66D-62977C70B387}" v="7443" dt="2021-10-19T19:11:36.932"/>
    <p1510:client id="{F4CB7E9C-62E7-494B-8E16-3E9E7099067E}" v="9" dt="2021-10-06T21:43:15.213"/>
    <p1510:client id="{F6D861F1-B517-301D-8A3E-1FFFE1C88AD1}" v="2393" dt="2021-12-15T21:05:47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74886D-F129-4810-BEB8-7F4C5038B7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A38587-E0D5-479C-9840-8D6A84931D3B}">
      <dgm:prSet/>
      <dgm:spPr/>
      <dgm:t>
        <a:bodyPr/>
        <a:lstStyle/>
        <a:p>
          <a:r>
            <a:rPr lang="en-US"/>
            <a:t>Login to the application.</a:t>
          </a:r>
        </a:p>
      </dgm:t>
    </dgm:pt>
    <dgm:pt modelId="{7A8465F7-59BB-4EFD-8FDE-44E7A0D143E8}" type="parTrans" cxnId="{182FD2DC-CC95-4D5E-BF84-B3813FA1FC06}">
      <dgm:prSet/>
      <dgm:spPr/>
      <dgm:t>
        <a:bodyPr/>
        <a:lstStyle/>
        <a:p>
          <a:endParaRPr lang="en-US"/>
        </a:p>
      </dgm:t>
    </dgm:pt>
    <dgm:pt modelId="{C1411E34-3ACE-4958-BB0B-D3A360974E3E}" type="sibTrans" cxnId="{182FD2DC-CC95-4D5E-BF84-B3813FA1FC06}">
      <dgm:prSet/>
      <dgm:spPr/>
      <dgm:t>
        <a:bodyPr/>
        <a:lstStyle/>
        <a:p>
          <a:endParaRPr lang="en-US"/>
        </a:p>
      </dgm:t>
    </dgm:pt>
    <dgm:pt modelId="{CCFEDC5E-C5A8-4E3B-85A2-D1AFA91AEFD4}">
      <dgm:prSet/>
      <dgm:spPr/>
      <dgm:t>
        <a:bodyPr/>
        <a:lstStyle/>
        <a:p>
          <a:r>
            <a:rPr lang="en-US"/>
            <a:t>Teachers/educators can generate &amp; post questions for assignments .</a:t>
          </a:r>
        </a:p>
      </dgm:t>
    </dgm:pt>
    <dgm:pt modelId="{518ADB95-C491-4F09-BDFC-C707159F75C4}" type="parTrans" cxnId="{97598BD9-2CC8-4F86-BEFD-871DEDD2D565}">
      <dgm:prSet/>
      <dgm:spPr/>
      <dgm:t>
        <a:bodyPr/>
        <a:lstStyle/>
        <a:p>
          <a:endParaRPr lang="en-US"/>
        </a:p>
      </dgm:t>
    </dgm:pt>
    <dgm:pt modelId="{A9E9249B-AC03-4201-8AF5-30BF0951C0CB}" type="sibTrans" cxnId="{97598BD9-2CC8-4F86-BEFD-871DEDD2D565}">
      <dgm:prSet/>
      <dgm:spPr/>
      <dgm:t>
        <a:bodyPr/>
        <a:lstStyle/>
        <a:p>
          <a:endParaRPr lang="en-US"/>
        </a:p>
      </dgm:t>
    </dgm:pt>
    <dgm:pt modelId="{C86E9EF4-6B5E-4055-9D9C-77971B027FF8}">
      <dgm:prSet/>
      <dgm:spPr/>
      <dgm:t>
        <a:bodyPr/>
        <a:lstStyle/>
        <a:p>
          <a:r>
            <a:rPr lang="en-US"/>
            <a:t>Students can solve the assignments  posted by their teachers and submit the assignments.</a:t>
          </a:r>
        </a:p>
      </dgm:t>
    </dgm:pt>
    <dgm:pt modelId="{642BCFF6-AC4B-418D-B4CF-C12EE00E8684}" type="parTrans" cxnId="{39340CD8-4EF4-4360-8D2D-663F8870FDA6}">
      <dgm:prSet/>
      <dgm:spPr/>
      <dgm:t>
        <a:bodyPr/>
        <a:lstStyle/>
        <a:p>
          <a:endParaRPr lang="en-US"/>
        </a:p>
      </dgm:t>
    </dgm:pt>
    <dgm:pt modelId="{107C37CC-0449-401A-A42C-AAB229EFB760}" type="sibTrans" cxnId="{39340CD8-4EF4-4360-8D2D-663F8870FDA6}">
      <dgm:prSet/>
      <dgm:spPr/>
      <dgm:t>
        <a:bodyPr/>
        <a:lstStyle/>
        <a:p>
          <a:endParaRPr lang="en-US"/>
        </a:p>
      </dgm:t>
    </dgm:pt>
    <dgm:pt modelId="{11A2B694-9700-45E0-8C3D-FD53D18F7AEA}">
      <dgm:prSet/>
      <dgm:spPr/>
      <dgm:t>
        <a:bodyPr/>
        <a:lstStyle/>
        <a:p>
          <a:r>
            <a:rPr lang="en-US"/>
            <a:t>Smart Grader would grade the assignment and send the grade to the user.</a:t>
          </a:r>
        </a:p>
      </dgm:t>
    </dgm:pt>
    <dgm:pt modelId="{48449D7F-9D1D-4580-B0C4-D8100A61A4F8}" type="parTrans" cxnId="{3953473D-A1BA-4DBF-A8E1-AF2346F8296C}">
      <dgm:prSet/>
      <dgm:spPr/>
      <dgm:t>
        <a:bodyPr/>
        <a:lstStyle/>
        <a:p>
          <a:endParaRPr lang="en-US"/>
        </a:p>
      </dgm:t>
    </dgm:pt>
    <dgm:pt modelId="{F84EE3E4-4807-4723-8AD1-7FD5175C0A9A}" type="sibTrans" cxnId="{3953473D-A1BA-4DBF-A8E1-AF2346F8296C}">
      <dgm:prSet/>
      <dgm:spPr/>
      <dgm:t>
        <a:bodyPr/>
        <a:lstStyle/>
        <a:p>
          <a:endParaRPr lang="en-US"/>
        </a:p>
      </dgm:t>
    </dgm:pt>
    <dgm:pt modelId="{A3BD38DE-86D5-4D32-8B01-E91409506601}">
      <dgm:prSet/>
      <dgm:spPr/>
      <dgm:t>
        <a:bodyPr/>
        <a:lstStyle/>
        <a:p>
          <a:r>
            <a:rPr lang="en-US"/>
            <a:t>All users can check </a:t>
          </a:r>
          <a:r>
            <a:rPr lang="en-US">
              <a:latin typeface="Calibri Light" panose="020F0302020204030204"/>
            </a:rPr>
            <a:t>their</a:t>
          </a:r>
          <a:r>
            <a:rPr lang="en-US"/>
            <a:t> grades.</a:t>
          </a:r>
        </a:p>
      </dgm:t>
    </dgm:pt>
    <dgm:pt modelId="{3718EF53-105D-4180-B835-072795D09454}" type="parTrans" cxnId="{FF25E45A-9CD3-4057-A3AD-3EECE99182DA}">
      <dgm:prSet/>
      <dgm:spPr/>
      <dgm:t>
        <a:bodyPr/>
        <a:lstStyle/>
        <a:p>
          <a:endParaRPr lang="en-US"/>
        </a:p>
      </dgm:t>
    </dgm:pt>
    <dgm:pt modelId="{8C94F6D4-825E-41C2-AA40-348534A487A6}" type="sibTrans" cxnId="{FF25E45A-9CD3-4057-A3AD-3EECE99182DA}">
      <dgm:prSet/>
      <dgm:spPr/>
      <dgm:t>
        <a:bodyPr/>
        <a:lstStyle/>
        <a:p>
          <a:endParaRPr lang="en-US"/>
        </a:p>
      </dgm:t>
    </dgm:pt>
    <dgm:pt modelId="{56EACE56-167D-46EC-AF72-15A9B0616D19}" type="pres">
      <dgm:prSet presAssocID="{B274886D-F129-4810-BEB8-7F4C5038B7F9}" presName="linear" presStyleCnt="0">
        <dgm:presLayoutVars>
          <dgm:animLvl val="lvl"/>
          <dgm:resizeHandles val="exact"/>
        </dgm:presLayoutVars>
      </dgm:prSet>
      <dgm:spPr/>
    </dgm:pt>
    <dgm:pt modelId="{9022863A-690B-4CE8-A7FD-A9E6417F167B}" type="pres">
      <dgm:prSet presAssocID="{4BA38587-E0D5-479C-9840-8D6A84931D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4F837D-06C1-49A7-B5E4-5053005F7BC0}" type="pres">
      <dgm:prSet presAssocID="{C1411E34-3ACE-4958-BB0B-D3A360974E3E}" presName="spacer" presStyleCnt="0"/>
      <dgm:spPr/>
    </dgm:pt>
    <dgm:pt modelId="{DDBECF4F-C2E2-4732-933D-5F377592BB8E}" type="pres">
      <dgm:prSet presAssocID="{CCFEDC5E-C5A8-4E3B-85A2-D1AFA91AEFD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3D07DD-4E9F-4763-AA22-94C4608D76DD}" type="pres">
      <dgm:prSet presAssocID="{A9E9249B-AC03-4201-8AF5-30BF0951C0CB}" presName="spacer" presStyleCnt="0"/>
      <dgm:spPr/>
    </dgm:pt>
    <dgm:pt modelId="{829C9512-4945-47B3-B091-3D4E19DB66DE}" type="pres">
      <dgm:prSet presAssocID="{C86E9EF4-6B5E-4055-9D9C-77971B027F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2F5776-1E7B-4731-8E06-6CFF0A588F89}" type="pres">
      <dgm:prSet presAssocID="{107C37CC-0449-401A-A42C-AAB229EFB760}" presName="spacer" presStyleCnt="0"/>
      <dgm:spPr/>
    </dgm:pt>
    <dgm:pt modelId="{10C37B91-B3DC-4C81-B050-F480595AF767}" type="pres">
      <dgm:prSet presAssocID="{11A2B694-9700-45E0-8C3D-FD53D18F7A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7901CDA-13BA-4BB1-9F3F-BE602D49E40C}" type="pres">
      <dgm:prSet presAssocID="{F84EE3E4-4807-4723-8AD1-7FD5175C0A9A}" presName="spacer" presStyleCnt="0"/>
      <dgm:spPr/>
    </dgm:pt>
    <dgm:pt modelId="{A7B4CE1B-150C-4C08-BF2D-3A41A3E99982}" type="pres">
      <dgm:prSet presAssocID="{A3BD38DE-86D5-4D32-8B01-E914095066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953473D-A1BA-4DBF-A8E1-AF2346F8296C}" srcId="{B274886D-F129-4810-BEB8-7F4C5038B7F9}" destId="{11A2B694-9700-45E0-8C3D-FD53D18F7AEA}" srcOrd="3" destOrd="0" parTransId="{48449D7F-9D1D-4580-B0C4-D8100A61A4F8}" sibTransId="{F84EE3E4-4807-4723-8AD1-7FD5175C0A9A}"/>
    <dgm:cxn modelId="{1AF9886E-FB99-49CD-9CE0-7F741A05034A}" type="presOf" srcId="{CCFEDC5E-C5A8-4E3B-85A2-D1AFA91AEFD4}" destId="{DDBECF4F-C2E2-4732-933D-5F377592BB8E}" srcOrd="0" destOrd="0" presId="urn:microsoft.com/office/officeart/2005/8/layout/vList2"/>
    <dgm:cxn modelId="{0D26CF76-0695-4E36-B291-149DFF22BA05}" type="presOf" srcId="{B274886D-F129-4810-BEB8-7F4C5038B7F9}" destId="{56EACE56-167D-46EC-AF72-15A9B0616D19}" srcOrd="0" destOrd="0" presId="urn:microsoft.com/office/officeart/2005/8/layout/vList2"/>
    <dgm:cxn modelId="{FF25E45A-9CD3-4057-A3AD-3EECE99182DA}" srcId="{B274886D-F129-4810-BEB8-7F4C5038B7F9}" destId="{A3BD38DE-86D5-4D32-8B01-E91409506601}" srcOrd="4" destOrd="0" parTransId="{3718EF53-105D-4180-B835-072795D09454}" sibTransId="{8C94F6D4-825E-41C2-AA40-348534A487A6}"/>
    <dgm:cxn modelId="{2C37968E-3A76-469A-B848-74862D3A09BE}" type="presOf" srcId="{C86E9EF4-6B5E-4055-9D9C-77971B027FF8}" destId="{829C9512-4945-47B3-B091-3D4E19DB66DE}" srcOrd="0" destOrd="0" presId="urn:microsoft.com/office/officeart/2005/8/layout/vList2"/>
    <dgm:cxn modelId="{39340CD8-4EF4-4360-8D2D-663F8870FDA6}" srcId="{B274886D-F129-4810-BEB8-7F4C5038B7F9}" destId="{C86E9EF4-6B5E-4055-9D9C-77971B027FF8}" srcOrd="2" destOrd="0" parTransId="{642BCFF6-AC4B-418D-B4CF-C12EE00E8684}" sibTransId="{107C37CC-0449-401A-A42C-AAB229EFB760}"/>
    <dgm:cxn modelId="{97598BD9-2CC8-4F86-BEFD-871DEDD2D565}" srcId="{B274886D-F129-4810-BEB8-7F4C5038B7F9}" destId="{CCFEDC5E-C5A8-4E3B-85A2-D1AFA91AEFD4}" srcOrd="1" destOrd="0" parTransId="{518ADB95-C491-4F09-BDFC-C707159F75C4}" sibTransId="{A9E9249B-AC03-4201-8AF5-30BF0951C0CB}"/>
    <dgm:cxn modelId="{182FD2DC-CC95-4D5E-BF84-B3813FA1FC06}" srcId="{B274886D-F129-4810-BEB8-7F4C5038B7F9}" destId="{4BA38587-E0D5-479C-9840-8D6A84931D3B}" srcOrd="0" destOrd="0" parTransId="{7A8465F7-59BB-4EFD-8FDE-44E7A0D143E8}" sibTransId="{C1411E34-3ACE-4958-BB0B-D3A360974E3E}"/>
    <dgm:cxn modelId="{E90016E4-EC95-4EBC-BABB-DC9A3C183BDB}" type="presOf" srcId="{4BA38587-E0D5-479C-9840-8D6A84931D3B}" destId="{9022863A-690B-4CE8-A7FD-A9E6417F167B}" srcOrd="0" destOrd="0" presId="urn:microsoft.com/office/officeart/2005/8/layout/vList2"/>
    <dgm:cxn modelId="{738EEAE7-E664-4FAA-855B-DBC4DD8C7171}" type="presOf" srcId="{A3BD38DE-86D5-4D32-8B01-E91409506601}" destId="{A7B4CE1B-150C-4C08-BF2D-3A41A3E99982}" srcOrd="0" destOrd="0" presId="urn:microsoft.com/office/officeart/2005/8/layout/vList2"/>
    <dgm:cxn modelId="{6E4FD1E8-4352-41BA-815B-B6E1170E6A34}" type="presOf" srcId="{11A2B694-9700-45E0-8C3D-FD53D18F7AEA}" destId="{10C37B91-B3DC-4C81-B050-F480595AF767}" srcOrd="0" destOrd="0" presId="urn:microsoft.com/office/officeart/2005/8/layout/vList2"/>
    <dgm:cxn modelId="{418EC869-AB1B-426B-9E1C-6A8E83B989B9}" type="presParOf" srcId="{56EACE56-167D-46EC-AF72-15A9B0616D19}" destId="{9022863A-690B-4CE8-A7FD-A9E6417F167B}" srcOrd="0" destOrd="0" presId="urn:microsoft.com/office/officeart/2005/8/layout/vList2"/>
    <dgm:cxn modelId="{06A9D101-0604-49B0-ADC8-0A0DCB2EA233}" type="presParOf" srcId="{56EACE56-167D-46EC-AF72-15A9B0616D19}" destId="{374F837D-06C1-49A7-B5E4-5053005F7BC0}" srcOrd="1" destOrd="0" presId="urn:microsoft.com/office/officeart/2005/8/layout/vList2"/>
    <dgm:cxn modelId="{1E7F7B25-5B62-48FE-B6EC-F29FD93601FB}" type="presParOf" srcId="{56EACE56-167D-46EC-AF72-15A9B0616D19}" destId="{DDBECF4F-C2E2-4732-933D-5F377592BB8E}" srcOrd="2" destOrd="0" presId="urn:microsoft.com/office/officeart/2005/8/layout/vList2"/>
    <dgm:cxn modelId="{AFDF53EE-FF5B-47DB-A1F5-209E0C9E4758}" type="presParOf" srcId="{56EACE56-167D-46EC-AF72-15A9B0616D19}" destId="{3F3D07DD-4E9F-4763-AA22-94C4608D76DD}" srcOrd="3" destOrd="0" presId="urn:microsoft.com/office/officeart/2005/8/layout/vList2"/>
    <dgm:cxn modelId="{8A55A389-86C7-4A81-9A75-A51B01554B6D}" type="presParOf" srcId="{56EACE56-167D-46EC-AF72-15A9B0616D19}" destId="{829C9512-4945-47B3-B091-3D4E19DB66DE}" srcOrd="4" destOrd="0" presId="urn:microsoft.com/office/officeart/2005/8/layout/vList2"/>
    <dgm:cxn modelId="{BE594E71-1EA0-4DB8-8E4F-56E7E3A9096B}" type="presParOf" srcId="{56EACE56-167D-46EC-AF72-15A9B0616D19}" destId="{912F5776-1E7B-4731-8E06-6CFF0A588F89}" srcOrd="5" destOrd="0" presId="urn:microsoft.com/office/officeart/2005/8/layout/vList2"/>
    <dgm:cxn modelId="{FF5D801E-2694-40DF-B339-64D64A0889E0}" type="presParOf" srcId="{56EACE56-167D-46EC-AF72-15A9B0616D19}" destId="{10C37B91-B3DC-4C81-B050-F480595AF767}" srcOrd="6" destOrd="0" presId="urn:microsoft.com/office/officeart/2005/8/layout/vList2"/>
    <dgm:cxn modelId="{45292AD6-008E-4D8E-A9DF-19777A96FDFF}" type="presParOf" srcId="{56EACE56-167D-46EC-AF72-15A9B0616D19}" destId="{97901CDA-13BA-4BB1-9F3F-BE602D49E40C}" srcOrd="7" destOrd="0" presId="urn:microsoft.com/office/officeart/2005/8/layout/vList2"/>
    <dgm:cxn modelId="{F702987A-92A7-487B-A60F-2999D6D2E7AD}" type="presParOf" srcId="{56EACE56-167D-46EC-AF72-15A9B0616D19}" destId="{A7B4CE1B-150C-4C08-BF2D-3A41A3E9998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2863A-690B-4CE8-A7FD-A9E6417F167B}">
      <dsp:nvSpPr>
        <dsp:cNvPr id="0" name=""/>
        <dsp:cNvSpPr/>
      </dsp:nvSpPr>
      <dsp:spPr>
        <a:xfrm>
          <a:off x="0" y="78172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Login to the application.</a:t>
          </a:r>
        </a:p>
      </dsp:txBody>
      <dsp:txXfrm>
        <a:off x="54298" y="132470"/>
        <a:ext cx="10602945" cy="1003708"/>
      </dsp:txXfrm>
    </dsp:sp>
    <dsp:sp modelId="{DDBECF4F-C2E2-4732-933D-5F377592BB8E}">
      <dsp:nvSpPr>
        <dsp:cNvPr id="0" name=""/>
        <dsp:cNvSpPr/>
      </dsp:nvSpPr>
      <dsp:spPr>
        <a:xfrm>
          <a:off x="0" y="1271116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Teachers/educators can generate &amp; post questions for assignments .</a:t>
          </a:r>
        </a:p>
      </dsp:txBody>
      <dsp:txXfrm>
        <a:off x="54298" y="1325414"/>
        <a:ext cx="10602945" cy="1003708"/>
      </dsp:txXfrm>
    </dsp:sp>
    <dsp:sp modelId="{829C9512-4945-47B3-B091-3D4E19DB66DE}">
      <dsp:nvSpPr>
        <dsp:cNvPr id="0" name=""/>
        <dsp:cNvSpPr/>
      </dsp:nvSpPr>
      <dsp:spPr>
        <a:xfrm>
          <a:off x="0" y="2464061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Students can solve the assignments  posted by their teachers and submit the assignments.</a:t>
          </a:r>
        </a:p>
      </dsp:txBody>
      <dsp:txXfrm>
        <a:off x="54298" y="2518359"/>
        <a:ext cx="10602945" cy="1003708"/>
      </dsp:txXfrm>
    </dsp:sp>
    <dsp:sp modelId="{10C37B91-B3DC-4C81-B050-F480595AF767}">
      <dsp:nvSpPr>
        <dsp:cNvPr id="0" name=""/>
        <dsp:cNvSpPr/>
      </dsp:nvSpPr>
      <dsp:spPr>
        <a:xfrm>
          <a:off x="0" y="3657005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Smart Grader would grade the assignment and send the grade to the user.</a:t>
          </a:r>
        </a:p>
      </dsp:txBody>
      <dsp:txXfrm>
        <a:off x="54298" y="3711303"/>
        <a:ext cx="10602945" cy="1003708"/>
      </dsp:txXfrm>
    </dsp:sp>
    <dsp:sp modelId="{A7B4CE1B-150C-4C08-BF2D-3A41A3E99982}">
      <dsp:nvSpPr>
        <dsp:cNvPr id="0" name=""/>
        <dsp:cNvSpPr/>
      </dsp:nvSpPr>
      <dsp:spPr>
        <a:xfrm>
          <a:off x="0" y="4849950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All users can check </a:t>
          </a:r>
          <a:r>
            <a:rPr lang="en-US" sz="2800" kern="1200">
              <a:latin typeface="Calibri Light" panose="020F0302020204030204"/>
            </a:rPr>
            <a:t>their</a:t>
          </a:r>
          <a:r>
            <a:rPr lang="en-US" sz="2800" kern="1200"/>
            <a:t> grades.</a:t>
          </a:r>
        </a:p>
      </dsp:txBody>
      <dsp:txXfrm>
        <a:off x="54298" y="4904248"/>
        <a:ext cx="10602945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DAAC2-3761-4482-854F-32754CFB3956}" type="datetimeFigureOut">
              <a:rPr lang="en-US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34F0-4A82-4434-B245-45649968E36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ystem-users-3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ystem-users-3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er-imrj.com/editorial-board/guidelines-for-editor-and-reviewe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imsd/project-management-why-do-projects-fail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tupgeeks.it/product-market-fit-startup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ystem-users-3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ystem-users-3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-87903" y="21991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8214" y="4069781"/>
            <a:ext cx="7143764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>
                <a:ea typeface="+mj-lt"/>
                <a:cs typeface="+mj-lt"/>
              </a:rPr>
              <a:t>FALL 2021 CAPSTONE PROJECT | DELIVERABLE-2</a:t>
            </a:r>
            <a:endParaRPr lang="en-US" sz="220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CE5434-513A-4197-89C7-1161ED49A9E9}"/>
              </a:ext>
            </a:extLst>
          </p:cNvPr>
          <p:cNvSpPr txBox="1"/>
          <p:nvPr/>
        </p:nvSpPr>
        <p:spPr>
          <a:xfrm>
            <a:off x="1097279" y="1845734"/>
            <a:ext cx="6454987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5C20AA0-1F6F-4149-80E9-E49B2B2D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30" r="8152" b="5"/>
          <a:stretch/>
        </p:blipFill>
        <p:spPr>
          <a:xfrm>
            <a:off x="9667034" y="1759836"/>
            <a:ext cx="2522788" cy="3484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CA38-4E30-4848-98C3-049BB59C6875}"/>
              </a:ext>
            </a:extLst>
          </p:cNvPr>
          <p:cNvSpPr txBox="1"/>
          <p:nvPr/>
        </p:nvSpPr>
        <p:spPr>
          <a:xfrm>
            <a:off x="227827" y="723446"/>
            <a:ext cx="11513669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ea typeface="+mn-lt"/>
                <a:cs typeface="+mn-lt"/>
              </a:rPr>
              <a:t>Project Requirements-User Stories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A598F8-37F9-4900-851E-434F77B8C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91327"/>
              </p:ext>
            </p:extLst>
          </p:nvPr>
        </p:nvGraphicFramePr>
        <p:xfrm>
          <a:off x="122464" y="1959428"/>
          <a:ext cx="9593208" cy="4266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140">
                  <a:extLst>
                    <a:ext uri="{9D8B030D-6E8A-4147-A177-3AD203B41FA5}">
                      <a16:colId xmlns:a16="http://schemas.microsoft.com/office/drawing/2014/main" val="1823538219"/>
                    </a:ext>
                  </a:extLst>
                </a:gridCol>
                <a:gridCol w="1700892">
                  <a:extLst>
                    <a:ext uri="{9D8B030D-6E8A-4147-A177-3AD203B41FA5}">
                      <a16:colId xmlns:a16="http://schemas.microsoft.com/office/drawing/2014/main" val="2381859349"/>
                    </a:ext>
                  </a:extLst>
                </a:gridCol>
                <a:gridCol w="3347357">
                  <a:extLst>
                    <a:ext uri="{9D8B030D-6E8A-4147-A177-3AD203B41FA5}">
                      <a16:colId xmlns:a16="http://schemas.microsoft.com/office/drawing/2014/main" val="805659065"/>
                    </a:ext>
                  </a:extLst>
                </a:gridCol>
                <a:gridCol w="3510819">
                  <a:extLst>
                    <a:ext uri="{9D8B030D-6E8A-4147-A177-3AD203B41FA5}">
                      <a16:colId xmlns:a16="http://schemas.microsoft.com/office/drawing/2014/main" val="1332801676"/>
                    </a:ext>
                  </a:extLst>
                </a:gridCol>
              </a:tblGrid>
              <a:tr h="5170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USER 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USER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               I WANT 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                     SO THAT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635915"/>
                  </a:ext>
                </a:extLst>
              </a:tr>
              <a:tr h="6573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Store grades.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 can have an idea of my class performance.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199105"/>
                  </a:ext>
                </a:extLst>
              </a:tr>
              <a:tr h="3511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Export grades.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 can create a report. 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72373"/>
                  </a:ext>
                </a:extLst>
              </a:tr>
              <a:tr h="6077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Get notification of possible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I can update my password. 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885042"/>
                  </a:ext>
                </a:extLst>
              </a:tr>
              <a:tr h="6077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Head of Math Dept.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Explore the website.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 can see how many of my classes are using it.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354025"/>
                  </a:ext>
                </a:extLst>
              </a:tr>
              <a:tr h="6077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Head of Math Dept.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View results from classes on the website in my department.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I can track the student record.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850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7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CE5434-513A-4197-89C7-1161ED49A9E9}"/>
              </a:ext>
            </a:extLst>
          </p:cNvPr>
          <p:cNvSpPr txBox="1"/>
          <p:nvPr/>
        </p:nvSpPr>
        <p:spPr>
          <a:xfrm>
            <a:off x="1097279" y="1845734"/>
            <a:ext cx="6454987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5C20AA0-1F6F-4149-80E9-E49B2B2D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30" r="8152" b="5"/>
          <a:stretch/>
        </p:blipFill>
        <p:spPr>
          <a:xfrm>
            <a:off x="9667034" y="1759836"/>
            <a:ext cx="2522788" cy="3484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CA38-4E30-4848-98C3-049BB59C6875}"/>
              </a:ext>
            </a:extLst>
          </p:cNvPr>
          <p:cNvSpPr txBox="1"/>
          <p:nvPr/>
        </p:nvSpPr>
        <p:spPr>
          <a:xfrm>
            <a:off x="211819" y="723446"/>
            <a:ext cx="1144003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ea typeface="+mn-lt"/>
                <a:cs typeface="+mn-lt"/>
              </a:rPr>
              <a:t>Project Requirements-User Stories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A598F8-37F9-4900-851E-434F77B8C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691032"/>
              </p:ext>
            </p:extLst>
          </p:nvPr>
        </p:nvGraphicFramePr>
        <p:xfrm>
          <a:off x="136071" y="1973036"/>
          <a:ext cx="9694731" cy="409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392">
                  <a:extLst>
                    <a:ext uri="{9D8B030D-6E8A-4147-A177-3AD203B41FA5}">
                      <a16:colId xmlns:a16="http://schemas.microsoft.com/office/drawing/2014/main" val="1823538219"/>
                    </a:ext>
                  </a:extLst>
                </a:gridCol>
                <a:gridCol w="1017872">
                  <a:extLst>
                    <a:ext uri="{9D8B030D-6E8A-4147-A177-3AD203B41FA5}">
                      <a16:colId xmlns:a16="http://schemas.microsoft.com/office/drawing/2014/main" val="2381859349"/>
                    </a:ext>
                  </a:extLst>
                </a:gridCol>
                <a:gridCol w="3553922">
                  <a:extLst>
                    <a:ext uri="{9D8B030D-6E8A-4147-A177-3AD203B41FA5}">
                      <a16:colId xmlns:a16="http://schemas.microsoft.com/office/drawing/2014/main" val="805659065"/>
                    </a:ext>
                  </a:extLst>
                </a:gridCol>
                <a:gridCol w="3993545">
                  <a:extLst>
                    <a:ext uri="{9D8B030D-6E8A-4147-A177-3AD203B41FA5}">
                      <a16:colId xmlns:a16="http://schemas.microsoft.com/office/drawing/2014/main" val="2596118851"/>
                    </a:ext>
                  </a:extLst>
                </a:gridCol>
              </a:tblGrid>
              <a:tr h="6803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USER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USER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              I WANT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                   SO THAT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635915"/>
                  </a:ext>
                </a:extLst>
              </a:tr>
              <a:tr h="6412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USR10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Head of Math Dept.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Get notified of possible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 I can update my password.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72373"/>
                  </a:ext>
                </a:extLst>
              </a:tr>
              <a:tr h="6412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USR15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Working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Explore the website.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I can see my child's new and old assignments.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91375"/>
                  </a:ext>
                </a:extLst>
              </a:tr>
              <a:tr h="66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USR19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Working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Parent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See the history of grades of my child.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/>
                        <a:t>I can see which questions my child is struggling with.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55363"/>
                  </a:ext>
                </a:extLst>
              </a:tr>
              <a:tr h="6697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USR13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Working 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Parent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Get notified of possible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I can update my password.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3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86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6F6AFB-D74C-42C0-A44E-43FC4CACA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81C5F-A94A-4483-B03C-B859F9FF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Design Architecture  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51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488C9BD-08F9-4C64-A0EA-2547357E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29" y="2"/>
            <a:ext cx="9054769" cy="68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8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12F8FB9-52F0-433A-A0FC-EB83D1E6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53" y="77410"/>
            <a:ext cx="9321064" cy="6283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20B99-33A1-4342-B418-D50FD6B9CC76}"/>
              </a:ext>
            </a:extLst>
          </p:cNvPr>
          <p:cNvSpPr txBox="1"/>
          <p:nvPr/>
        </p:nvSpPr>
        <p:spPr>
          <a:xfrm>
            <a:off x="5029200" y="6487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UML CLASS DIAGRAM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92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D4FAE14-267C-4993-A7ED-DC1F59471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" b="6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1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 descr="Icon&#10;&#10;Description automatically generated">
            <a:extLst>
              <a:ext uri="{FF2B5EF4-FFF2-40B4-BE49-F238E27FC236}">
                <a16:creationId xmlns:a16="http://schemas.microsoft.com/office/drawing/2014/main" id="{A4002B0D-C618-442F-B71D-75AA5B968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630" b="15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EA330-E576-4951-A4F7-985F74DF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Sprint Recap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A6F7D32-4B5B-4568-948E-D895DCD5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6F036F3-0FAC-4B73-BE94-57ECD9DC4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B25C48A-208C-4C1B-9D6B-5C13C2C6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25BF1-4CEE-4B0C-826C-3C9F741C72EB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2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BA47DBA5-DC8F-49F2-A27A-2886A4FA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7678"/>
            <a:ext cx="10905066" cy="4961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101BB-0D9C-4E00-AAB4-3ED9946D7B6C}"/>
              </a:ext>
            </a:extLst>
          </p:cNvPr>
          <p:cNvSpPr txBox="1"/>
          <p:nvPr/>
        </p:nvSpPr>
        <p:spPr>
          <a:xfrm>
            <a:off x="4971143" y="5682343"/>
            <a:ext cx="3251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4000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8D0FC-D422-4A0D-B52B-068FAED67611}"/>
              </a:ext>
            </a:extLst>
          </p:cNvPr>
          <p:cNvSpPr txBox="1"/>
          <p:nvPr/>
        </p:nvSpPr>
        <p:spPr>
          <a:xfrm>
            <a:off x="4390571" y="5646057"/>
            <a:ext cx="27432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ea typeface="+mn-lt"/>
                <a:cs typeface="+mn-lt"/>
              </a:rPr>
              <a:t>Timeline</a:t>
            </a:r>
            <a:endParaRPr lang="en-US" sz="40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4379-BB33-4892-A7FC-71E7D18D388B}"/>
              </a:ext>
            </a:extLst>
          </p:cNvPr>
          <p:cNvSpPr txBox="1"/>
          <p:nvPr/>
        </p:nvSpPr>
        <p:spPr>
          <a:xfrm>
            <a:off x="2603711" y="5164183"/>
            <a:ext cx="7082972" cy="8084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OF SPRINT 1(SEP8- OCT 6)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1BFEDD-886E-4434-A331-EF7DED95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66708"/>
              </p:ext>
            </p:extLst>
          </p:nvPr>
        </p:nvGraphicFramePr>
        <p:xfrm>
          <a:off x="210457" y="108857"/>
          <a:ext cx="11788443" cy="4658335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68409">
                  <a:extLst>
                    <a:ext uri="{9D8B030D-6E8A-4147-A177-3AD203B41FA5}">
                      <a16:colId xmlns:a16="http://schemas.microsoft.com/office/drawing/2014/main" val="1834134259"/>
                    </a:ext>
                  </a:extLst>
                </a:gridCol>
                <a:gridCol w="1937328">
                  <a:extLst>
                    <a:ext uri="{9D8B030D-6E8A-4147-A177-3AD203B41FA5}">
                      <a16:colId xmlns:a16="http://schemas.microsoft.com/office/drawing/2014/main" val="1014590279"/>
                    </a:ext>
                  </a:extLst>
                </a:gridCol>
                <a:gridCol w="1628730">
                  <a:extLst>
                    <a:ext uri="{9D8B030D-6E8A-4147-A177-3AD203B41FA5}">
                      <a16:colId xmlns:a16="http://schemas.microsoft.com/office/drawing/2014/main" val="1090462242"/>
                    </a:ext>
                  </a:extLst>
                </a:gridCol>
                <a:gridCol w="1432728">
                  <a:extLst>
                    <a:ext uri="{9D8B030D-6E8A-4147-A177-3AD203B41FA5}">
                      <a16:colId xmlns:a16="http://schemas.microsoft.com/office/drawing/2014/main" val="2288884190"/>
                    </a:ext>
                  </a:extLst>
                </a:gridCol>
                <a:gridCol w="2621248">
                  <a:extLst>
                    <a:ext uri="{9D8B030D-6E8A-4147-A177-3AD203B41FA5}">
                      <a16:colId xmlns:a16="http://schemas.microsoft.com/office/drawing/2014/main" val="1069838687"/>
                    </a:ext>
                  </a:extLst>
                </a:gridCol>
              </a:tblGrid>
              <a:tr h="667803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SUMMARY OF THE ISSUE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ISSUE TYPE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ESTIMATED TIME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4259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Project Survey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Highest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3days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4010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 an estimated timeline for the project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3days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22766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Create Deliverable 1 presentation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56518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Create a significant business application idea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80792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Setup development tools(</a:t>
                      </a:r>
                      <a:r>
                        <a:rPr lang="en-US" sz="1400" b="0" i="0" u="none" strike="noStrike" cap="none" spc="0" noProof="0" err="1">
                          <a:solidFill>
                            <a:schemeClr val="tx1"/>
                          </a:solidFill>
                          <a:latin typeface="Calibri"/>
                        </a:rPr>
                        <a:t>Github</a:t>
                      </a: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2days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48277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Establish team roles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33059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Establish team meetings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0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86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4379-BB33-4892-A7FC-71E7D18D388B}"/>
              </a:ext>
            </a:extLst>
          </p:cNvPr>
          <p:cNvSpPr txBox="1"/>
          <p:nvPr/>
        </p:nvSpPr>
        <p:spPr>
          <a:xfrm>
            <a:off x="2806912" y="5244012"/>
            <a:ext cx="7532915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OF SPRINT 2(OCT 6-OCT 27)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1BFEDD-886E-4434-A331-EF7DED95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67700"/>
              </p:ext>
            </p:extLst>
          </p:nvPr>
        </p:nvGraphicFramePr>
        <p:xfrm>
          <a:off x="210457" y="108857"/>
          <a:ext cx="11788443" cy="473924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68409">
                  <a:extLst>
                    <a:ext uri="{9D8B030D-6E8A-4147-A177-3AD203B41FA5}">
                      <a16:colId xmlns:a16="http://schemas.microsoft.com/office/drawing/2014/main" val="1834134259"/>
                    </a:ext>
                  </a:extLst>
                </a:gridCol>
                <a:gridCol w="1937328">
                  <a:extLst>
                    <a:ext uri="{9D8B030D-6E8A-4147-A177-3AD203B41FA5}">
                      <a16:colId xmlns:a16="http://schemas.microsoft.com/office/drawing/2014/main" val="1014590279"/>
                    </a:ext>
                  </a:extLst>
                </a:gridCol>
                <a:gridCol w="1628730">
                  <a:extLst>
                    <a:ext uri="{9D8B030D-6E8A-4147-A177-3AD203B41FA5}">
                      <a16:colId xmlns:a16="http://schemas.microsoft.com/office/drawing/2014/main" val="1090462242"/>
                    </a:ext>
                  </a:extLst>
                </a:gridCol>
                <a:gridCol w="1432728">
                  <a:extLst>
                    <a:ext uri="{9D8B030D-6E8A-4147-A177-3AD203B41FA5}">
                      <a16:colId xmlns:a16="http://schemas.microsoft.com/office/drawing/2014/main" val="2288884190"/>
                    </a:ext>
                  </a:extLst>
                </a:gridCol>
                <a:gridCol w="2621248">
                  <a:extLst>
                    <a:ext uri="{9D8B030D-6E8A-4147-A177-3AD203B41FA5}">
                      <a16:colId xmlns:a16="http://schemas.microsoft.com/office/drawing/2014/main" val="1069838687"/>
                    </a:ext>
                  </a:extLst>
                </a:gridCol>
              </a:tblGrid>
              <a:tr h="667803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SUMMARY OF THE ISSUE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ISSUE TYPE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ESTIMATED TIME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4259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Research and find the applications to implement in the project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4010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 user stories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Highest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22766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Complete Test cases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56518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Research on google BERT for NLP (backend)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80792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Complete Acceptance criteria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48277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Create Mock-up web design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33059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pc="0" noProof="0"/>
                        <a:t>Create Deliverable 2  presentation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Creating Deliverable 2 presentation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0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75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337058" y="-321616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chemeClr val="tx1"/>
                </a:solidFill>
                <a:cs typeface="Calibri Light"/>
              </a:rPr>
              <a:t>Team Members</a:t>
            </a:r>
            <a:endParaRPr lang="en-US" sz="80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AKANKSHYA BISWAL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EMI HARRY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GIO ABOU JAOUDE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JONATHAN ANGAMARCA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JOSEPH DOUGAL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 SALCEDO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RITHVIK SUBRAMANYA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TJ RABBANI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57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4379-BB33-4892-A7FC-71E7D18D388B}"/>
              </a:ext>
            </a:extLst>
          </p:cNvPr>
          <p:cNvSpPr txBox="1"/>
          <p:nvPr/>
        </p:nvSpPr>
        <p:spPr>
          <a:xfrm>
            <a:off x="2806912" y="5244012"/>
            <a:ext cx="7532915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OF SPRINT 3(OCT 27-DEC 10)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1BFEDD-886E-4434-A331-EF7DED95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83071"/>
              </p:ext>
            </p:extLst>
          </p:nvPr>
        </p:nvGraphicFramePr>
        <p:xfrm>
          <a:off x="210457" y="108857"/>
          <a:ext cx="11788443" cy="477970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68409">
                  <a:extLst>
                    <a:ext uri="{9D8B030D-6E8A-4147-A177-3AD203B41FA5}">
                      <a16:colId xmlns:a16="http://schemas.microsoft.com/office/drawing/2014/main" val="1834134259"/>
                    </a:ext>
                  </a:extLst>
                </a:gridCol>
                <a:gridCol w="1937328">
                  <a:extLst>
                    <a:ext uri="{9D8B030D-6E8A-4147-A177-3AD203B41FA5}">
                      <a16:colId xmlns:a16="http://schemas.microsoft.com/office/drawing/2014/main" val="1014590279"/>
                    </a:ext>
                  </a:extLst>
                </a:gridCol>
                <a:gridCol w="1628730">
                  <a:extLst>
                    <a:ext uri="{9D8B030D-6E8A-4147-A177-3AD203B41FA5}">
                      <a16:colId xmlns:a16="http://schemas.microsoft.com/office/drawing/2014/main" val="1090462242"/>
                    </a:ext>
                  </a:extLst>
                </a:gridCol>
                <a:gridCol w="1432728">
                  <a:extLst>
                    <a:ext uri="{9D8B030D-6E8A-4147-A177-3AD203B41FA5}">
                      <a16:colId xmlns:a16="http://schemas.microsoft.com/office/drawing/2014/main" val="2288884190"/>
                    </a:ext>
                  </a:extLst>
                </a:gridCol>
                <a:gridCol w="2621248">
                  <a:extLst>
                    <a:ext uri="{9D8B030D-6E8A-4147-A177-3AD203B41FA5}">
                      <a16:colId xmlns:a16="http://schemas.microsoft.com/office/drawing/2014/main" val="1069838687"/>
                    </a:ext>
                  </a:extLst>
                </a:gridCol>
              </a:tblGrid>
              <a:tr h="667803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SUMMARY OF THE ISSUE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ISSUE TYPE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ESTIMATED TIME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4259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Completed the Front-End of the application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40101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Complete the ML (backend) for the application</a:t>
                      </a:r>
                      <a:endParaRPr lang="en-US" sz="1400" cap="none" spc="0" err="1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Highest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22766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Review the user stories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56518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As a user I want to check if I am able to login to the Smart Grader application.</a:t>
                      </a:r>
                      <a:endParaRPr lang="en-US" sz="1400" b="0" i="0" u="none" strike="noStrike" cap="none" spc="0" noProof="0"/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Story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80792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As a user I want to check if I can reset my password.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Story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48277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As a user I want to check if I can log out of the application.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Story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33059"/>
                  </a:ext>
                </a:extLst>
              </a:tr>
              <a:tr h="57007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pc="0" noProof="0"/>
                        <a:t>Create Deliverable 2  presentation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Write the technical paper for the project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0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7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4379-BB33-4892-A7FC-71E7D18D388B}"/>
              </a:ext>
            </a:extLst>
          </p:cNvPr>
          <p:cNvSpPr txBox="1"/>
          <p:nvPr/>
        </p:nvSpPr>
        <p:spPr>
          <a:xfrm>
            <a:off x="2806912" y="5244012"/>
            <a:ext cx="7532915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OF SPRINT 3(DEC 10-DEC 22)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1BFEDD-886E-4434-A331-EF7DED95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47375"/>
              </p:ext>
            </p:extLst>
          </p:nvPr>
        </p:nvGraphicFramePr>
        <p:xfrm>
          <a:off x="210457" y="108857"/>
          <a:ext cx="11788443" cy="463650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68409">
                  <a:extLst>
                    <a:ext uri="{9D8B030D-6E8A-4147-A177-3AD203B41FA5}">
                      <a16:colId xmlns:a16="http://schemas.microsoft.com/office/drawing/2014/main" val="1834134259"/>
                    </a:ext>
                  </a:extLst>
                </a:gridCol>
                <a:gridCol w="1937328">
                  <a:extLst>
                    <a:ext uri="{9D8B030D-6E8A-4147-A177-3AD203B41FA5}">
                      <a16:colId xmlns:a16="http://schemas.microsoft.com/office/drawing/2014/main" val="1014590279"/>
                    </a:ext>
                  </a:extLst>
                </a:gridCol>
                <a:gridCol w="1628730">
                  <a:extLst>
                    <a:ext uri="{9D8B030D-6E8A-4147-A177-3AD203B41FA5}">
                      <a16:colId xmlns:a16="http://schemas.microsoft.com/office/drawing/2014/main" val="1090462242"/>
                    </a:ext>
                  </a:extLst>
                </a:gridCol>
                <a:gridCol w="1432728">
                  <a:extLst>
                    <a:ext uri="{9D8B030D-6E8A-4147-A177-3AD203B41FA5}">
                      <a16:colId xmlns:a16="http://schemas.microsoft.com/office/drawing/2014/main" val="2288884190"/>
                    </a:ext>
                  </a:extLst>
                </a:gridCol>
                <a:gridCol w="2621248">
                  <a:extLst>
                    <a:ext uri="{9D8B030D-6E8A-4147-A177-3AD203B41FA5}">
                      <a16:colId xmlns:a16="http://schemas.microsoft.com/office/drawing/2014/main" val="1069838687"/>
                    </a:ext>
                  </a:extLst>
                </a:gridCol>
              </a:tblGrid>
              <a:tr h="741842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SUMMARY OF THE ISSUE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ISSUE TYPE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PRIORITY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ESTIMATED TIME</a:t>
                      </a:r>
                    </a:p>
                  </a:txBody>
                  <a:tcPr marL="75688" marR="108125" marT="21625" marB="1621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42591"/>
                  </a:ext>
                </a:extLst>
              </a:tr>
              <a:tr h="641978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Integration of ML and the UI</a:t>
                      </a:r>
                      <a:endParaRPr lang="en-US"/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Highest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240101"/>
                  </a:ext>
                </a:extLst>
              </a:tr>
              <a:tr h="641978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Complete the ML (backend) for the application</a:t>
                      </a:r>
                      <a:endParaRPr lang="en-US" sz="1400" cap="none" spc="0" err="1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22766"/>
                  </a:ext>
                </a:extLst>
              </a:tr>
              <a:tr h="6419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Review the user stories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2hr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56518"/>
                  </a:ext>
                </a:extLst>
              </a:tr>
              <a:tr h="6562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As a teacher I want to check the subjects for which I can insert the questions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Story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80792"/>
                  </a:ext>
                </a:extLst>
              </a:tr>
              <a:tr h="6562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As a teacher, I want to insert and delete questions for the assignment.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Story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948277"/>
                  </a:ext>
                </a:extLst>
              </a:tr>
              <a:tr h="65624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pc="0" noProof="0"/>
                        <a:t>Create Deliverable 2  presentation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Creating Deliverable 4 presentation</a:t>
                      </a:r>
                    </a:p>
                  </a:txBody>
                  <a:tcPr marL="75688" marR="108125" marT="21625" marB="1621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Done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1week</a:t>
                      </a:r>
                    </a:p>
                  </a:txBody>
                  <a:tcPr marL="75688" marR="108125" marT="21625" marB="1621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0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83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ipette filling tray with sample">
            <a:extLst>
              <a:ext uri="{FF2B5EF4-FFF2-40B4-BE49-F238E27FC236}">
                <a16:creationId xmlns:a16="http://schemas.microsoft.com/office/drawing/2014/main" id="{360DF4FE-0A04-4234-8BFE-FAAE0FA7B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278" b="2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6A5AE-1704-48D4-A226-9FEB8681AAE0}"/>
              </a:ext>
            </a:extLst>
          </p:cNvPr>
          <p:cNvSpPr txBox="1"/>
          <p:nvPr/>
        </p:nvSpPr>
        <p:spPr>
          <a:xfrm>
            <a:off x="1184365" y="1845734"/>
            <a:ext cx="9978572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8000"/>
              <a:t>Test cases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5522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084B-8EA3-433E-933D-B4C8C2BBC863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Cases for Homepage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91099"/>
              </p:ext>
            </p:extLst>
          </p:nvPr>
        </p:nvGraphicFramePr>
        <p:xfrm>
          <a:off x="108857" y="145142"/>
          <a:ext cx="11946099" cy="47314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5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6222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2201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Homepage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Browse the Website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Different types of users should be able to access the homepage of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Once the user access the link, they will be directed to Smart Grader homepage.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2201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2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Create account on the Website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Users should be able to create accounts on the website to successfully log in to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Once the users are in Smart Grader homepage, they can create their account.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2430177223"/>
                  </a:ext>
                </a:extLst>
              </a:tr>
              <a:tr h="1586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3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Forgot Password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Existing users should be able to reset their password using 'forgot password' option on the homepage of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Users can reset their password once they reach the homepage of Smart Grader using 'forgot password' option.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123623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31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084B-8EA3-433E-933D-B4C8C2BBC863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Cases for Homepage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08370"/>
              </p:ext>
            </p:extLst>
          </p:nvPr>
        </p:nvGraphicFramePr>
        <p:xfrm>
          <a:off x="108857" y="145142"/>
          <a:ext cx="11946099" cy="65372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5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7068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5314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 Homepage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Generate questions for math.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Teachers should be able to input math questions for the assignment.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After a teacher/educator login to smart Grader they will be able to input math questions  using "Insert question," button.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868185079"/>
                  </a:ext>
                </a:extLst>
              </a:tr>
              <a:tr h="181938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 b="0" i="0" u="none" strike="noStrike" noProof="0">
                        <a:latin typeface="Calibri"/>
                      </a:endParaRP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2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Delete questions 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800" b="0" i="0" u="none" strike="noStrike" noProof="0"/>
                        <a:t>Teachers should be able to input math questions for the assignment.</a:t>
                      </a:r>
                    </a:p>
                    <a:p>
                      <a:pPr marL="0" lvl="0" indent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 teacher/educator login to smart Grader they will be able to delete any questions  using 'delete question' button</a:t>
                      </a:r>
                      <a:r>
                        <a:rPr lang="en-US" sz="1900" b="0" i="0" u="none" strike="noStrike" noProof="0">
                          <a:latin typeface="Calibri"/>
                        </a:rPr>
                        <a:t>.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2346635143"/>
                  </a:ext>
                </a:extLst>
              </a:tr>
              <a:tr h="12172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3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Locate the upload file button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Teachers should locate the upload file button to upload the textbook pdf or notes to upload.</a:t>
                      </a:r>
                      <a:endParaRPr lang="en-US"/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This feature will be available by next semester.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24346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4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Submit the questions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Teachers should find the submit button to finally upload the file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 Teacher/educator should be able to update the questions using 'Update' button.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4106439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7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93176"/>
              </p:ext>
            </p:extLst>
          </p:nvPr>
        </p:nvGraphicFramePr>
        <p:xfrm>
          <a:off x="108857" y="145142"/>
          <a:ext cx="11946098" cy="46872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7018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2031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Homepage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5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Load Test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Students should be able to find the 'load test' button on the top right-hand side of the page.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/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n-US" sz="1900"/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315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6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Update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Students should be able to update their answers.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4106439085"/>
                  </a:ext>
                </a:extLst>
              </a:tr>
              <a:tr h="1466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7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Take me to the text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Students should locate the 'take me to the text' button near the question, which will take them to the text where they can find the answers.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39929204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6C2E6-CF20-40F1-A9BC-4F0302005A36}"/>
              </a:ext>
            </a:extLst>
          </p:cNvPr>
          <p:cNvSpPr txBox="1"/>
          <p:nvPr/>
        </p:nvSpPr>
        <p:spPr>
          <a:xfrm>
            <a:off x="767123" y="5537627"/>
            <a:ext cx="77122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Test Cases for Homepage</a:t>
            </a:r>
            <a:endParaRPr lang="en-US" sz="36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0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97923"/>
              </p:ext>
            </p:extLst>
          </p:nvPr>
        </p:nvGraphicFramePr>
        <p:xfrm>
          <a:off x="108857" y="145142"/>
          <a:ext cx="11946098" cy="4546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8198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21913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User Input Page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Subject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Every user would be able to locate a button which will display all the subjects for which they can get/create assignments.</a:t>
                      </a:r>
                      <a:endParaRPr lang="en-US"/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After the user login to the application every user would be able to locate 'subject' dropdown </a:t>
                      </a:r>
                      <a:r>
                        <a:rPr lang="en-US" sz="1900" b="0" i="0" u="none" strike="noStrike" noProof="0">
                          <a:latin typeface="Calibri"/>
                        </a:rPr>
                        <a:t>on the left-hand side of their page.</a:t>
                      </a:r>
                      <a:endParaRPr lang="en-US" sz="1900"/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53543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2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Logout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Every user should be able to  log out of the application.</a:t>
                      </a:r>
                      <a:endParaRPr lang="en-US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Every user would be able to find the logout option in the top right-hand side of the page .</a:t>
                      </a: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41064390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6C2E6-CF20-40F1-A9BC-4F0302005A36}"/>
              </a:ext>
            </a:extLst>
          </p:cNvPr>
          <p:cNvSpPr txBox="1"/>
          <p:nvPr/>
        </p:nvSpPr>
        <p:spPr>
          <a:xfrm>
            <a:off x="767123" y="5537627"/>
            <a:ext cx="77122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Test Cases for User Input Page</a:t>
            </a:r>
            <a:endParaRPr lang="en-US" sz="36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18239"/>
              </p:ext>
            </p:extLst>
          </p:nvPr>
        </p:nvGraphicFramePr>
        <p:xfrm>
          <a:off x="108857" y="145142"/>
          <a:ext cx="11946098" cy="46223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12588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33635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Result Page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Generate Report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Users should be able to generate the grade report of students.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/>
                        <a:t>Every user should be able to locate the 'generate report' option on the top right-hand side of the page to generate the report of any student.</a:t>
                      </a:r>
                    </a:p>
                    <a:p>
                      <a:pPr marL="0" lvl="0" indent="0">
                        <a:buNone/>
                      </a:pPr>
                      <a:endParaRPr lang="en-US" sz="1900" b="0" i="0" u="none" strike="noStrike" noProof="0">
                        <a:latin typeface="Calibri"/>
                      </a:endParaRP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6C2E6-CF20-40F1-A9BC-4F0302005A36}"/>
              </a:ext>
            </a:extLst>
          </p:cNvPr>
          <p:cNvSpPr txBox="1"/>
          <p:nvPr/>
        </p:nvSpPr>
        <p:spPr>
          <a:xfrm>
            <a:off x="767123" y="5537627"/>
            <a:ext cx="77122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Test Cases for Result Page</a:t>
            </a:r>
            <a:endParaRPr lang="en-US" sz="36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4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55AA40BF-5B54-43CF-9B26-2647BFF4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97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AC99-A317-47ED-B46F-DB17F56E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Project Demo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96BAC-64E8-42CD-97F0-3CA2E1753B9C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5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EED1D4-B5C8-4FC9-9B52-C81D484C6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4" b="93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359175"/>
            <a:ext cx="6368142" cy="1450757"/>
          </a:xfrm>
        </p:spPr>
        <p:txBody>
          <a:bodyPr>
            <a:normAutofit/>
          </a:bodyPr>
          <a:lstStyle/>
          <a:p>
            <a:r>
              <a:rPr lang="en-US" sz="8000" b="1">
                <a:cs typeface="Calibri Light"/>
              </a:rPr>
              <a:t>Agenda</a:t>
            </a:r>
            <a:endParaRPr lang="en-US" sz="8000" b="1"/>
          </a:p>
        </p:txBody>
      </p:sp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9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D1CD1E3-613A-440A-8D6F-BD7FCA85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4526523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,Sans-Serif" panose="020F0502020204030204" pitchFamily="34" charset="0"/>
              <a:buChar char="q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Overview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Project Requirements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Design Architecture    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Sprint Recap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Test Cases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Project Demo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GitHub Walkthrough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Retrospectives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Conclusion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897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0D19E1-8EFC-45D3-948F-A762DEF60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84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1258F5-EE91-48BF-A164-9B1B37549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" r="999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71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1C732-974F-403C-8FDC-206195DC59AE}"/>
              </a:ext>
            </a:extLst>
          </p:cNvPr>
          <p:cNvSpPr txBox="1"/>
          <p:nvPr/>
        </p:nvSpPr>
        <p:spPr>
          <a:xfrm>
            <a:off x="7270254" y="631840"/>
            <a:ext cx="5071103" cy="36787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GitHub Walkthrough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DEE04C9-C9F8-4A29-A7A7-A204CB90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223098"/>
            <a:ext cx="6912217" cy="3888122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8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88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CD78BC-2C73-452F-8ED4-29E1BF071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596A72-60F2-42E4-AB5E-A40BCA0DB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1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262" y="1680"/>
            <a:ext cx="6339840" cy="1172811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rgbClr val="FFFFFF"/>
                </a:solidFill>
                <a:cs typeface="Calibri Light"/>
              </a:rPr>
              <a:t>Retrospective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46F7F3-D416-46D7-A9F4-45B24E417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008" y="1167041"/>
            <a:ext cx="6339840" cy="531618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1800" b="1">
                <a:solidFill>
                  <a:srgbClr val="FFFFFF"/>
                </a:solidFill>
                <a:cs typeface="Calibri"/>
              </a:rPr>
              <a:t>What went well:</a:t>
            </a: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Scheduled time for team meeting with Zoom call.</a:t>
            </a: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GitHub was updated for the team.</a:t>
            </a: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One drive was updated with required documents.</a:t>
            </a: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Wiki Page for the team has been created and updated on time.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FFFFFF"/>
                </a:solidFill>
                <a:cs typeface="Calibri"/>
              </a:rPr>
              <a:t>What went wrong: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 Sprints weren't documented on time.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Delay in teams' response time.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Understanding what was expected of the project.</a:t>
            </a:r>
          </a:p>
          <a:p>
            <a:r>
              <a:rPr lang="en-US" sz="1800" b="1">
                <a:solidFill>
                  <a:srgbClr val="FFFFFF"/>
                </a:solidFill>
                <a:cs typeface="Calibri"/>
              </a:rPr>
              <a:t>What's next: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Unified color theme for the UI.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solidFill>
                  <a:srgbClr val="FFFFFF"/>
                </a:solidFill>
                <a:cs typeface="Calibri"/>
              </a:rPr>
              <a:t>NLP aspect built.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sz="1800">
                <a:ea typeface="+mn-lt"/>
                <a:cs typeface="+mn-lt"/>
              </a:rPr>
              <a:t>Improve grading system.</a:t>
            </a:r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1800">
              <a:solidFill>
                <a:srgbClr val="FFFFFF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619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9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6F455-1FEB-4E47-ABFD-F0E333C607AF}"/>
              </a:ext>
            </a:extLst>
          </p:cNvPr>
          <p:cNvSpPr txBox="1"/>
          <p:nvPr/>
        </p:nvSpPr>
        <p:spPr>
          <a:xfrm>
            <a:off x="1008743" y="602343"/>
            <a:ext cx="10464799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800" b="1"/>
              <a:t>APPLICATION RECAP:- </a:t>
            </a:r>
            <a:r>
              <a:rPr lang="en-US" sz="2800"/>
              <a:t>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/>
              <a:t>Easier and faster to upload and grade assignments for students.</a:t>
            </a:r>
            <a:endParaRPr lang="en-US" sz="280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Guide you to the parts of textbooks/class texts that corresponds to a question.</a:t>
            </a:r>
            <a:endParaRPr lang="en-US" sz="280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Alert students and teachers to homework posted and submitted.</a:t>
            </a:r>
            <a:endParaRPr lang="en-US" sz="28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Grades will be visible to all users.</a:t>
            </a:r>
          </a:p>
          <a:p>
            <a:pPr marL="457200" indent="-457200">
              <a:buFont typeface="Arial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pPr marL="457200" indent="-457200">
              <a:buFont typeface="Wingdings"/>
              <a:buChar char="q"/>
            </a:pPr>
            <a:r>
              <a:rPr lang="en-US" sz="2800" b="1">
                <a:cs typeface="Calibri"/>
              </a:rPr>
              <a:t>FUTURE SCOPE:-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Implementation of Smart Grader on essay-based questions.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May include a paywall for some features.</a:t>
            </a:r>
          </a:p>
          <a:p>
            <a:pPr marL="457200" indent="-457200">
              <a:buFont typeface="Wingdings"/>
              <a:buChar char="§"/>
            </a:pPr>
            <a:endParaRPr lang="en-US" sz="2800" b="1"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cs typeface="Calibri"/>
            </a:endParaRPr>
          </a:p>
          <a:p>
            <a:r>
              <a:rPr lang="en-US">
                <a:cs typeface="Calibri"/>
              </a:rPr>
              <a:t>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46808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Calendar&#10;&#10;Description automatically generated">
            <a:extLst>
              <a:ext uri="{FF2B5EF4-FFF2-40B4-BE49-F238E27FC236}">
                <a16:creationId xmlns:a16="http://schemas.microsoft.com/office/drawing/2014/main" id="{10E14AA4-8A3A-47E2-B20F-D53DF1B74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4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A picture of a viewing telescope with a city on its background">
            <a:extLst>
              <a:ext uri="{FF2B5EF4-FFF2-40B4-BE49-F238E27FC236}">
                <a16:creationId xmlns:a16="http://schemas.microsoft.com/office/drawing/2014/main" id="{0109A206-F377-48F4-BACB-0649871A9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1521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29666-24FA-4FB9-BA40-8D9F33BC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DBF2F6E1-D8C6-42AA-BFD0-84E0D6820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>
            <a:extLst>
              <a:ext uri="{FF2B5EF4-FFF2-40B4-BE49-F238E27FC236}">
                <a16:creationId xmlns:a16="http://schemas.microsoft.com/office/drawing/2014/main" id="{2A1B3A53-6A5B-4A38-96C5-5ED997782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2AB40F15-FE8D-444C-91B8-ADAAEE75B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63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EE342-C81A-4A19-ACE9-031DB29ACA13}"/>
              </a:ext>
            </a:extLst>
          </p:cNvPr>
          <p:cNvSpPr txBox="1"/>
          <p:nvPr/>
        </p:nvSpPr>
        <p:spPr>
          <a:xfrm>
            <a:off x="123373" y="185722"/>
            <a:ext cx="11814626" cy="940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en-US" sz="2800" b="1" dirty="0"/>
              <a:t>WHAT?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 website that can generate and grade answers to math and essay type assignment questions.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 dirty="0"/>
              <a:t>HOW?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Teachers can generate questions for students with built-in math generator.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Students can access places in the required textbooks based on NLP hints.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NLP is used to generate and score text-based questions and answers.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Grades can be checked by all users.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 dirty="0"/>
              <a:t>WHY?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Lack of sufficient study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Lack of automated English learning platforms.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A need for a variety of questions.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Inadequacy in students' progress monitoring tools.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15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F80C3129-CF01-4A89-AD18-17A6C8076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64" r="1591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98E8A-377C-4CB6-B1C0-A920C4252F76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Requirement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6F7D32-4B5B-4568-948E-D895DCD5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6F036F3-0FAC-4B73-BE94-57ECD9DC4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5C48A-208C-4C1B-9D6B-5C13C2C6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5E164-82A6-4C68-9E2D-481182DBDAC2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1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4D7B8A31-0756-49BA-A19C-E2A17D68F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120716"/>
              </p:ext>
            </p:extLst>
          </p:nvPr>
        </p:nvGraphicFramePr>
        <p:xfrm>
          <a:off x="740230" y="210458"/>
          <a:ext cx="10711541" cy="604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46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CE5434-513A-4197-89C7-1161ED49A9E9}"/>
              </a:ext>
            </a:extLst>
          </p:cNvPr>
          <p:cNvSpPr txBox="1"/>
          <p:nvPr/>
        </p:nvSpPr>
        <p:spPr>
          <a:xfrm>
            <a:off x="1097279" y="1845734"/>
            <a:ext cx="6454987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5C20AA0-1F6F-4149-80E9-E49B2B2D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30" r="8152" b="5"/>
          <a:stretch/>
        </p:blipFill>
        <p:spPr>
          <a:xfrm>
            <a:off x="9289236" y="1699004"/>
            <a:ext cx="2903788" cy="3464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CA38-4E30-4848-98C3-049BB59C6875}"/>
              </a:ext>
            </a:extLst>
          </p:cNvPr>
          <p:cNvSpPr txBox="1"/>
          <p:nvPr/>
        </p:nvSpPr>
        <p:spPr>
          <a:xfrm>
            <a:off x="362298" y="551277"/>
            <a:ext cx="114624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cs typeface="Calibri"/>
              </a:rPr>
              <a:t>Project Requirements-User Stories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ACA984-45D1-43B3-A34C-DB1E349FC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82945"/>
              </p:ext>
            </p:extLst>
          </p:nvPr>
        </p:nvGraphicFramePr>
        <p:xfrm>
          <a:off x="310877" y="1979361"/>
          <a:ext cx="9077003" cy="4075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23">
                  <a:extLst>
                    <a:ext uri="{9D8B030D-6E8A-4147-A177-3AD203B41FA5}">
                      <a16:colId xmlns:a16="http://schemas.microsoft.com/office/drawing/2014/main" val="4054534104"/>
                    </a:ext>
                  </a:extLst>
                </a:gridCol>
                <a:gridCol w="1562419">
                  <a:extLst>
                    <a:ext uri="{9D8B030D-6E8A-4147-A177-3AD203B41FA5}">
                      <a16:colId xmlns:a16="http://schemas.microsoft.com/office/drawing/2014/main" val="3574481929"/>
                    </a:ext>
                  </a:extLst>
                </a:gridCol>
                <a:gridCol w="3624302">
                  <a:extLst>
                    <a:ext uri="{9D8B030D-6E8A-4147-A177-3AD203B41FA5}">
                      <a16:colId xmlns:a16="http://schemas.microsoft.com/office/drawing/2014/main" val="685643605"/>
                    </a:ext>
                  </a:extLst>
                </a:gridCol>
                <a:gridCol w="2992459">
                  <a:extLst>
                    <a:ext uri="{9D8B030D-6E8A-4147-A177-3AD203B41FA5}">
                      <a16:colId xmlns:a16="http://schemas.microsoft.com/office/drawing/2014/main" val="13560064"/>
                    </a:ext>
                  </a:extLst>
                </a:gridCol>
              </a:tblGrid>
              <a:tr h="552279">
                <a:tc>
                  <a:txBody>
                    <a:bodyPr/>
                    <a:lstStyle/>
                    <a:p>
                      <a:pPr algn="just"/>
                      <a:r>
                        <a:rPr lang="en-US" sz="2000"/>
                        <a:t>USER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USER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             </a:t>
                      </a:r>
                      <a:r>
                        <a:rPr lang="en-US" sz="2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 WANT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             </a:t>
                      </a:r>
                      <a:r>
                        <a:rPr lang="en-US" sz="2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 THAT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580896"/>
                  </a:ext>
                </a:extLst>
              </a:tr>
              <a:tr h="601915">
                <a:tc>
                  <a:txBody>
                    <a:bodyPr/>
                    <a:lstStyle/>
                    <a:p>
                      <a:r>
                        <a:rPr lang="en-US"/>
                        <a:t>USR1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Explore the website.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 can see the new and old assignments. </a:t>
                      </a:r>
                      <a:endParaRPr lang="en-US" sz="1800" b="1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076266"/>
                  </a:ext>
                </a:extLst>
              </a:tr>
              <a:tr h="489757">
                <a:tc>
                  <a:txBody>
                    <a:bodyPr/>
                    <a:lstStyle/>
                    <a:p>
                      <a:r>
                        <a:rPr lang="en-US"/>
                        <a:t>USR5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Create an account.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 can input my questions.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300156"/>
                  </a:ext>
                </a:extLst>
              </a:tr>
              <a:tr h="698165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/>
                        <a:t>USR20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Enter my personal information safely.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I can have privacy. 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619320"/>
                  </a:ext>
                </a:extLst>
              </a:tr>
              <a:tr h="698165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/>
                        <a:t>USR12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Interact with the website.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I can find questions related to the same topic.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07717"/>
                  </a:ext>
                </a:extLst>
              </a:tr>
              <a:tr h="6981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Comment on some answers.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 can help other users.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35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7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CE5434-513A-4197-89C7-1161ED49A9E9}"/>
              </a:ext>
            </a:extLst>
          </p:cNvPr>
          <p:cNvSpPr txBox="1"/>
          <p:nvPr/>
        </p:nvSpPr>
        <p:spPr>
          <a:xfrm>
            <a:off x="1097279" y="1845734"/>
            <a:ext cx="6454987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5C20AA0-1F6F-4149-80E9-E49B2B2D4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30" r="8152" b="5"/>
          <a:stretch/>
        </p:blipFill>
        <p:spPr>
          <a:xfrm>
            <a:off x="9494142" y="1634571"/>
            <a:ext cx="2698881" cy="3471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CA38-4E30-4848-98C3-049BB59C6875}"/>
              </a:ext>
            </a:extLst>
          </p:cNvPr>
          <p:cNvSpPr txBox="1"/>
          <p:nvPr/>
        </p:nvSpPr>
        <p:spPr>
          <a:xfrm>
            <a:off x="3710" y="723446"/>
            <a:ext cx="11724979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ea typeface="+mn-lt"/>
                <a:cs typeface="+mn-lt"/>
              </a:rPr>
              <a:t>Project Requirements-User Stories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3F69EE9-FFB2-4BC1-9A94-2C8180ACC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39985"/>
              </p:ext>
            </p:extLst>
          </p:nvPr>
        </p:nvGraphicFramePr>
        <p:xfrm>
          <a:off x="88446" y="1945821"/>
          <a:ext cx="9579682" cy="469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60">
                  <a:extLst>
                    <a:ext uri="{9D8B030D-6E8A-4147-A177-3AD203B41FA5}">
                      <a16:colId xmlns:a16="http://schemas.microsoft.com/office/drawing/2014/main" val="1172565484"/>
                    </a:ext>
                  </a:extLst>
                </a:gridCol>
                <a:gridCol w="1303294">
                  <a:extLst>
                    <a:ext uri="{9D8B030D-6E8A-4147-A177-3AD203B41FA5}">
                      <a16:colId xmlns:a16="http://schemas.microsoft.com/office/drawing/2014/main" val="1986052834"/>
                    </a:ext>
                  </a:extLst>
                </a:gridCol>
                <a:gridCol w="4072537">
                  <a:extLst>
                    <a:ext uri="{9D8B030D-6E8A-4147-A177-3AD203B41FA5}">
                      <a16:colId xmlns:a16="http://schemas.microsoft.com/office/drawing/2014/main" val="2175504039"/>
                    </a:ext>
                  </a:extLst>
                </a:gridCol>
                <a:gridCol w="3150791">
                  <a:extLst>
                    <a:ext uri="{9D8B030D-6E8A-4147-A177-3AD203B41FA5}">
                      <a16:colId xmlns:a16="http://schemas.microsoft.com/office/drawing/2014/main" val="14800601"/>
                    </a:ext>
                  </a:extLst>
                </a:gridCol>
              </a:tblGrid>
              <a:tr h="734785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USER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 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USER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              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I WANT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              SO THAT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89636"/>
                  </a:ext>
                </a:extLst>
              </a:tr>
              <a:tr h="601915">
                <a:tc>
                  <a:txBody>
                    <a:bodyPr/>
                    <a:lstStyle/>
                    <a:p>
                      <a:r>
                        <a:rPr lang="en-US"/>
                        <a:t>USR9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Get notification of the possible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</a:rPr>
                        <a:t>I can update my password.</a:t>
                      </a:r>
                      <a:endParaRPr lang="en-US" sz="1800" b="0" i="0" u="none" strike="noStrike" kern="1200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92788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r>
                        <a:rPr lang="en-US"/>
                        <a:t>USR2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Explore the website.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 can find old questions.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81240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r>
                        <a:rPr lang="en-US"/>
                        <a:t>USR17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Teacher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Sign up for the website.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 can find relevant questions for my tests.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249234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r>
                        <a:rPr lang="en-US"/>
                        <a:t>USR12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Teacher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Upload some reference questions.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Students can prepare for tests.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638640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Upload papers.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The system can grade them for me.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293399"/>
                  </a:ext>
                </a:extLst>
              </a:tr>
              <a:tr h="5940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USR8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Create a profile for different accounts.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I can group questions by topic.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899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9017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Retrospect</vt:lpstr>
      <vt:lpstr>SMART GRADER</vt:lpstr>
      <vt:lpstr>Team Members</vt:lpstr>
      <vt:lpstr>Agenda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Architecture   </vt:lpstr>
      <vt:lpstr>PowerPoint Presentation</vt:lpstr>
      <vt:lpstr>PowerPoint Presentation</vt:lpstr>
      <vt:lpstr>PowerPoint Presentation</vt:lpstr>
      <vt:lpstr>Sprint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</vt:lpstr>
      <vt:lpstr>PowerPoint Presentation</vt:lpstr>
      <vt:lpstr>PowerPoint Presentation</vt:lpstr>
      <vt:lpstr>PowerPoint Presentation</vt:lpstr>
      <vt:lpstr>PowerPoint Presentation</vt:lpstr>
      <vt:lpstr>Retrospective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2021-10-05T16:36:36Z</dcterms:created>
  <dcterms:modified xsi:type="dcterms:W3CDTF">2021-12-22T17:27:12Z</dcterms:modified>
</cp:coreProperties>
</file>